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8"/>
  </p:notesMasterIdLst>
  <p:sldIdLst>
    <p:sldId id="256" r:id="rId2"/>
    <p:sldId id="290" r:id="rId3"/>
    <p:sldId id="266" r:id="rId4"/>
    <p:sldId id="295" r:id="rId5"/>
    <p:sldId id="296" r:id="rId6"/>
    <p:sldId id="308" r:id="rId7"/>
    <p:sldId id="289" r:id="rId8"/>
    <p:sldId id="267" r:id="rId9"/>
    <p:sldId id="297" r:id="rId10"/>
    <p:sldId id="298" r:id="rId11"/>
    <p:sldId id="268" r:id="rId12"/>
    <p:sldId id="304" r:id="rId13"/>
    <p:sldId id="305" r:id="rId14"/>
    <p:sldId id="300" r:id="rId15"/>
    <p:sldId id="270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01" r:id="rId28"/>
    <p:sldId id="269" r:id="rId29"/>
    <p:sldId id="292" r:id="rId30"/>
    <p:sldId id="307" r:id="rId31"/>
    <p:sldId id="260" r:id="rId32"/>
    <p:sldId id="261" r:id="rId33"/>
    <p:sldId id="302" r:id="rId34"/>
    <p:sldId id="309" r:id="rId35"/>
    <p:sldId id="303" r:id="rId36"/>
    <p:sldId id="27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65FA32-385E-0F4B-8BB7-25DF088D7ABA}">
          <p14:sldIdLst>
            <p14:sldId id="256"/>
            <p14:sldId id="290"/>
            <p14:sldId id="266"/>
            <p14:sldId id="295"/>
            <p14:sldId id="296"/>
            <p14:sldId id="308"/>
            <p14:sldId id="289"/>
            <p14:sldId id="267"/>
            <p14:sldId id="297"/>
            <p14:sldId id="298"/>
            <p14:sldId id="268"/>
            <p14:sldId id="304"/>
            <p14:sldId id="305"/>
            <p14:sldId id="300"/>
            <p14:sldId id="270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01"/>
            <p14:sldId id="269"/>
            <p14:sldId id="292"/>
            <p14:sldId id="307"/>
            <p14:sldId id="260"/>
            <p14:sldId id="261"/>
            <p14:sldId id="302"/>
            <p14:sldId id="309"/>
            <p14:sldId id="303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F6F60-F386-974B-ACC7-852394054B96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53373-AC71-AB40-AD2F-A0FD09BE1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1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Collected all basic needs indicators into two</a:t>
            </a:r>
            <a:r>
              <a:rPr lang="en-US" baseline="0" dirty="0" smtClean="0"/>
              <a:t> data files – one for all monthly data, one for all annual data. </a:t>
            </a:r>
          </a:p>
          <a:p>
            <a:r>
              <a:rPr lang="en-US" baseline="0" dirty="0" smtClean="0"/>
              <a:t>Added metadata file (also CSV) for each</a:t>
            </a:r>
          </a:p>
          <a:p>
            <a:r>
              <a:rPr lang="en-US" baseline="0" dirty="0" smtClean="0"/>
              <a:t>Did this in SAS, starting from standardized CSV files. Was not possible with original Excel file.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(notice the tags)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7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NeighborhoodInfo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DC’s foreclosure data by ZIP code enables housing counselors to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target most devastated neighborhoods in PG County.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1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Website driven</a:t>
            </a:r>
            <a:r>
              <a:rPr lang="en-US" baseline="0" dirty="0" smtClean="0"/>
              <a:t> by relational database</a:t>
            </a:r>
          </a:p>
          <a:p>
            <a:r>
              <a:rPr lang="en-US" baseline="0" dirty="0" smtClean="0"/>
              <a:t>Have database schema and SQL code to create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data.openoakland.org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2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</a:t>
            </a:r>
            <a:r>
              <a:rPr lang="en-US" baseline="0" dirty="0" smtClean="0"/>
              <a:t> page screenshot</a:t>
            </a:r>
          </a:p>
          <a:p>
            <a:r>
              <a:rPr lang="en-US" baseline="0" dirty="0" smtClean="0"/>
              <a:t>2 groups featured</a:t>
            </a:r>
          </a:p>
          <a:p>
            <a:r>
              <a:rPr lang="en-US" baseline="0" dirty="0" smtClean="0"/>
              <a:t>Search box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Groups = AQOLI themes (e.g., basic needs, diversity)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# datasets per group</a:t>
            </a:r>
          </a:p>
          <a:p>
            <a:r>
              <a:rPr lang="en-US" dirty="0" smtClean="0"/>
              <a:t>Can change/add</a:t>
            </a:r>
            <a:r>
              <a:rPr lang="en-US" baseline="0" dirty="0" smtClean="0"/>
              <a:t> photos, group names, descriptions</a:t>
            </a:r>
          </a:p>
          <a:p>
            <a:r>
              <a:rPr lang="en-US" baseline="0" dirty="0" smtClean="0"/>
              <a:t>Descriptions taken from theme descriptions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of indicators/dataset</a:t>
            </a:r>
            <a:r>
              <a:rPr lang="en-US" baseline="0" dirty="0" smtClean="0"/>
              <a:t> shells, showing formats available for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6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Foreclosure dataset</a:t>
            </a:r>
            <a:r>
              <a:rPr lang="en-US" baseline="0" dirty="0" smtClean="0"/>
              <a:t> shell—can add additional files with edit button</a:t>
            </a:r>
          </a:p>
          <a:p>
            <a:r>
              <a:rPr lang="en-US" baseline="0" dirty="0" smtClean="0"/>
              <a:t>e.g., 2012 data, data for other geographies, metadata files</a:t>
            </a:r>
          </a:p>
          <a:p>
            <a:r>
              <a:rPr lang="en-US" baseline="0" dirty="0" smtClean="0"/>
              <a:t>Click on Explore button...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up to first 100 rows</a:t>
            </a:r>
          </a:p>
          <a:p>
            <a:r>
              <a:rPr lang="en-US" baseline="0" dirty="0" smtClean="0"/>
              <a:t>I put data from Excel into consistent row/column format</a:t>
            </a:r>
          </a:p>
          <a:p>
            <a:r>
              <a:rPr lang="en-US" baseline="0" dirty="0" smtClean="0"/>
              <a:t>I added FIPS codes and 2-digit state codes</a:t>
            </a:r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edit text above (indicator, source) to be anything you want</a:t>
            </a:r>
          </a:p>
          <a:p>
            <a:r>
              <a:rPr lang="en-US" baseline="0" dirty="0" smtClean="0"/>
              <a:t>Can filter by year, geography, etc.</a:t>
            </a:r>
          </a:p>
          <a:p>
            <a:r>
              <a:rPr lang="en-US" baseline="0" dirty="0" smtClean="0"/>
              <a:t>Can download from here or access via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3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specify X- and Y-axis,</a:t>
            </a:r>
            <a:r>
              <a:rPr lang="en-US" baseline="0" dirty="0" smtClean="0"/>
              <a:t> then click Filter button to filter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9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 foreclosures,</a:t>
            </a:r>
            <a:r>
              <a:rPr lang="en-US" baseline="0" dirty="0" smtClean="0"/>
              <a:t> f</a:t>
            </a:r>
            <a:r>
              <a:rPr lang="en-US" dirty="0" smtClean="0"/>
              <a:t>iltered to show just monthly data for 2008</a:t>
            </a:r>
          </a:p>
          <a:p>
            <a:r>
              <a:rPr lang="en-US" dirty="0" smtClean="0"/>
              <a:t>all foreclosure</a:t>
            </a:r>
            <a:r>
              <a:rPr lang="en-US" baseline="0" dirty="0" smtClean="0"/>
              <a:t> data are for Alexandria, so no need to filter by geography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53373-AC71-AB40-AD2F-A0FD09BE11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November 6, 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arl-hackerspace/aqoli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kan.org/case-studi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profiles.provplan.org/profiles/state/rhode-island/overview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eighborhoodinfodc.org/PrinceGeorges/foreclosures/zip.html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healthyplan.la/interactive/neighborhoods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arl-hackerspace/aqoli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Alexandria’s quality of life indicators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On the Indicators Platform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3400" y="5776149"/>
            <a:ext cx="2083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Randy Rosso</a:t>
            </a:r>
          </a:p>
          <a:p>
            <a:r>
              <a:rPr lang="en-US" dirty="0" smtClean="0"/>
              <a:t>Code for </a:t>
            </a:r>
            <a:r>
              <a:rPr lang="en-US" dirty="0" err="1" smtClean="0"/>
              <a:t>NoVA</a:t>
            </a:r>
            <a:endParaRPr lang="en-US" dirty="0"/>
          </a:p>
          <a:p>
            <a:r>
              <a:rPr lang="en-US" dirty="0" smtClean="0"/>
              <a:t>November 7, </a:t>
            </a:r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 Format</a:t>
            </a:r>
            <a:endParaRPr lang="en-US" dirty="0"/>
          </a:p>
        </p:txBody>
      </p:sp>
      <p:pic>
        <p:nvPicPr>
          <p:cNvPr id="4" name="Content Placeholder 3" descr="ind11_2_workforce.cs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7" r="-745"/>
          <a:stretch/>
        </p:blipFill>
        <p:spPr>
          <a:xfrm>
            <a:off x="657172" y="1891830"/>
            <a:ext cx="8029628" cy="5474170"/>
          </a:xfrm>
        </p:spPr>
      </p:pic>
    </p:spTree>
    <p:extLst>
      <p:ext uri="{BB962C8B-B14F-4D97-AF65-F5344CB8AC3E}">
        <p14:creationId xmlns:p14="http://schemas.microsoft.com/office/powerpoint/2010/main" val="43039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warehouse database schema and SQL code</a:t>
            </a:r>
          </a:p>
          <a:p>
            <a:pPr lvl="1"/>
            <a:r>
              <a:rPr lang="en-US" dirty="0" smtClean="0"/>
              <a:t>Can use to create data query tool</a:t>
            </a:r>
          </a:p>
          <a:p>
            <a:pPr lvl="1"/>
            <a:r>
              <a:rPr lang="en-US" dirty="0" smtClean="0"/>
              <a:t>Statistical profiles/maps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Cleaned indicators spreadsheet into standardized data files</a:t>
            </a:r>
          </a:p>
          <a:p>
            <a:pPr lvl="1"/>
            <a:r>
              <a:rPr lang="en-US" dirty="0" smtClean="0"/>
              <a:t>Separate CSV files, standard rows/columns</a:t>
            </a:r>
          </a:p>
          <a:p>
            <a:pPr lvl="1"/>
            <a:r>
              <a:rPr lang="en-US" dirty="0" smtClean="0"/>
              <a:t>Bundled files with each theme’s indicators</a:t>
            </a:r>
          </a:p>
          <a:p>
            <a:pPr lvl="1"/>
            <a:r>
              <a:rPr lang="en-US" dirty="0" smtClean="0"/>
              <a:t>One file with all indicators</a:t>
            </a:r>
          </a:p>
          <a:p>
            <a:endParaRPr lang="en-US" dirty="0" smtClean="0"/>
          </a:p>
          <a:p>
            <a:r>
              <a:rPr lang="en-US" dirty="0" smtClean="0"/>
              <a:t>Open data portal </a:t>
            </a:r>
            <a:r>
              <a:rPr lang="en-US" dirty="0" smtClean="0"/>
              <a:t>prototype – </a:t>
            </a:r>
            <a:r>
              <a:rPr lang="en-US" dirty="0" smtClean="0"/>
              <a:t>CKAN</a:t>
            </a:r>
          </a:p>
          <a:p>
            <a:pPr lvl="1"/>
            <a:r>
              <a:rPr lang="en-US" dirty="0" smtClean="0"/>
              <a:t>API and flat files to download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867308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WHAT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6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DATA BACK TO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Host data files on web</a:t>
            </a:r>
          </a:p>
          <a:p>
            <a:pPr lvl="1"/>
            <a:r>
              <a:rPr lang="en-US" dirty="0" smtClean="0"/>
              <a:t>CKAN open data repository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https://github.com/sarl-hackerspace/</a:t>
            </a:r>
            <a:r>
              <a:rPr lang="en-US" dirty="0" smtClean="0">
                <a:hlinkClick r:id="rId2"/>
              </a:rPr>
              <a:t>aqoli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Community profiles/maps on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0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CKAN Open Data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CKAN?</a:t>
            </a:r>
          </a:p>
          <a:p>
            <a:pPr lvl="1"/>
            <a:r>
              <a:rPr lang="en-US" dirty="0" smtClean="0"/>
              <a:t>Open source tool for hosting open data on the web</a:t>
            </a:r>
          </a:p>
          <a:p>
            <a:pPr lvl="1"/>
            <a:r>
              <a:rPr lang="en-US" dirty="0" smtClean="0"/>
              <a:t>Created/sponsored by Open Knowledge Foundation</a:t>
            </a:r>
          </a:p>
          <a:p>
            <a:pPr lvl="1"/>
            <a:r>
              <a:rPr lang="en-US" dirty="0" smtClean="0"/>
              <a:t>Backbone of prominent open data sites</a:t>
            </a:r>
          </a:p>
          <a:p>
            <a:pPr lvl="2"/>
            <a:r>
              <a:rPr lang="en-US" dirty="0" err="1" smtClean="0"/>
              <a:t>Data.gov</a:t>
            </a:r>
            <a:endParaRPr lang="en-US" dirty="0" smtClean="0"/>
          </a:p>
          <a:p>
            <a:pPr lvl="2"/>
            <a:r>
              <a:rPr lang="en-US" dirty="0" err="1" smtClean="0"/>
              <a:t>Data.gov.UK</a:t>
            </a:r>
            <a:endParaRPr lang="en-US" dirty="0" smtClean="0"/>
          </a:p>
          <a:p>
            <a:pPr lvl="2"/>
            <a:r>
              <a:rPr lang="en-US" dirty="0" err="1" smtClean="0"/>
              <a:t>PublicData.eu</a:t>
            </a:r>
            <a:endParaRPr lang="en-US" dirty="0" smtClean="0"/>
          </a:p>
          <a:p>
            <a:pPr lvl="2"/>
            <a:r>
              <a:rPr lang="en-US" dirty="0" err="1" smtClean="0"/>
              <a:t>Data.gov.au</a:t>
            </a:r>
            <a:endParaRPr lang="en-US" dirty="0" smtClean="0"/>
          </a:p>
          <a:p>
            <a:pPr lvl="2"/>
            <a:r>
              <a:rPr lang="en-US" dirty="0" smtClean="0"/>
              <a:t>Many </a:t>
            </a:r>
            <a:r>
              <a:rPr lang="en-US" dirty="0"/>
              <a:t>others at </a:t>
            </a:r>
            <a:r>
              <a:rPr lang="en-US" dirty="0">
                <a:hlinkClick r:id="rId2"/>
              </a:rPr>
              <a:t>http://ckan.org/case-studies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2"/>
            <a:endParaRPr lang="en-US" dirty="0"/>
          </a:p>
          <a:p>
            <a:r>
              <a:rPr lang="en-US" dirty="0" smtClean="0"/>
              <a:t>Python-based</a:t>
            </a:r>
          </a:p>
          <a:p>
            <a:r>
              <a:rPr lang="en-US" dirty="0" smtClean="0"/>
              <a:t>Exposes data via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Data Portal Example – Open Oakland</a:t>
            </a:r>
            <a:endParaRPr lang="en-US" dirty="0"/>
          </a:p>
        </p:txBody>
      </p:sp>
      <p:pic>
        <p:nvPicPr>
          <p:cNvPr id="4" name="Content Placeholder 3" descr="Screen Shot 2013-02-18 at 11.28.35 PM.pn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b="2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14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Alexandria CKAN Data Repository</a:t>
            </a:r>
            <a:endParaRPr lang="en-US" dirty="0"/>
          </a:p>
        </p:txBody>
      </p:sp>
      <p:pic>
        <p:nvPicPr>
          <p:cNvPr id="4" name="Content Placeholder 3" descr="Welcome   Alexandria CK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4" r="-46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832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CKAN Prototype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25 draft indicators loaded as individual datasets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Organized into 11 groups (aka Alexandria’s indicator themes)</a:t>
            </a:r>
          </a:p>
        </p:txBody>
      </p:sp>
    </p:spTree>
    <p:extLst>
      <p:ext uri="{BB962C8B-B14F-4D97-AF65-F5344CB8AC3E}">
        <p14:creationId xmlns:p14="http://schemas.microsoft.com/office/powerpoint/2010/main" val="252748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CKAN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= Used to collect related datasets, here grouped into indicator themes</a:t>
            </a:r>
          </a:p>
          <a:p>
            <a:endParaRPr lang="en-US" dirty="0"/>
          </a:p>
          <a:p>
            <a:r>
              <a:rPr lang="en-US" dirty="0" smtClean="0"/>
              <a:t>Dataset = shell for adding “resources”</a:t>
            </a:r>
          </a:p>
          <a:p>
            <a:endParaRPr lang="en-US" dirty="0"/>
          </a:p>
          <a:p>
            <a:r>
              <a:rPr lang="en-US" dirty="0" smtClean="0"/>
              <a:t>Resource = file associated with a dataset, e.g., data files (multiple years, formats), metadata</a:t>
            </a:r>
          </a:p>
          <a:p>
            <a:endParaRPr lang="en-US" dirty="0"/>
          </a:p>
          <a:p>
            <a:r>
              <a:rPr lang="en-US" dirty="0" smtClean="0"/>
              <a:t>Organization = collection of staff who can add, own, and maintain particular data (e.g., Partnership, City, CIO’s office, ACT for Alexandria </a:t>
            </a:r>
            <a:r>
              <a:rPr lang="en-US" dirty="0" smtClean="0">
                <a:sym typeface="Wingdings"/>
              </a:rPr>
              <a:t>create organization for 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CKAN Groups</a:t>
            </a:r>
            <a:endParaRPr lang="en-US" dirty="0"/>
          </a:p>
        </p:txBody>
      </p:sp>
      <p:pic>
        <p:nvPicPr>
          <p:cNvPr id="4" name="Content Placeholder 3" descr="Groups of Datasets   Alexandria CK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00" b="-78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089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 America and Open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 smtClean="0"/>
              <a:t>Open Data </a:t>
            </a:r>
            <a:r>
              <a:rPr lang="en-US" dirty="0" smtClean="0">
                <a:sym typeface="Wingdings"/>
              </a:rPr>
              <a:t> Civic </a:t>
            </a:r>
            <a:r>
              <a:rPr lang="en-US" dirty="0" smtClean="0">
                <a:sym typeface="Wingdings"/>
              </a:rPr>
              <a:t>Apps</a:t>
            </a:r>
            <a:endParaRPr lang="en-US" dirty="0" smtClean="0">
              <a:sym typeface="Wingdings"/>
            </a:endParaRPr>
          </a:p>
        </p:txBody>
      </p:sp>
      <p:pic>
        <p:nvPicPr>
          <p:cNvPr id="4" name="Picture 3" descr="discover_b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681" y="3659834"/>
            <a:ext cx="1953975" cy="644746"/>
          </a:xfrm>
          <a:prstGeom prst="rect">
            <a:avLst/>
          </a:prstGeom>
        </p:spPr>
      </p:pic>
      <p:pic>
        <p:nvPicPr>
          <p:cNvPr id="5" name="Picture 4" descr="adopt_hydra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8367"/>
            <a:ext cx="1919309" cy="644020"/>
          </a:xfrm>
          <a:prstGeom prst="rect">
            <a:avLst/>
          </a:prstGeom>
        </p:spPr>
      </p:pic>
      <p:pic>
        <p:nvPicPr>
          <p:cNvPr id="6" name="Picture 5" descr="daily_brie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45" y="3659834"/>
            <a:ext cx="1956728" cy="628004"/>
          </a:xfrm>
          <a:prstGeom prst="rect">
            <a:avLst/>
          </a:prstGeom>
        </p:spPr>
      </p:pic>
      <p:pic>
        <p:nvPicPr>
          <p:cNvPr id="7" name="Picture 6" descr="where_school_bu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807" y="5053342"/>
            <a:ext cx="1975256" cy="654015"/>
          </a:xfrm>
          <a:prstGeom prst="rect">
            <a:avLst/>
          </a:prstGeom>
        </p:spPr>
      </p:pic>
      <p:pic>
        <p:nvPicPr>
          <p:cNvPr id="8" name="Picture 7" descr="aunt_berth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0" y="2128367"/>
            <a:ext cx="1953975" cy="668810"/>
          </a:xfrm>
          <a:prstGeom prst="rect">
            <a:avLst/>
          </a:prstGeom>
        </p:spPr>
      </p:pic>
      <p:pic>
        <p:nvPicPr>
          <p:cNvPr id="9" name="Picture 8" descr="preparedl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50" y="5053342"/>
            <a:ext cx="1953975" cy="649139"/>
          </a:xfrm>
          <a:prstGeom prst="rect">
            <a:avLst/>
          </a:prstGeom>
        </p:spPr>
      </p:pic>
      <p:pic>
        <p:nvPicPr>
          <p:cNvPr id="11" name="Picture 10" descr="civic_insigh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69" y="2097722"/>
            <a:ext cx="1945394" cy="674665"/>
          </a:xfrm>
          <a:prstGeom prst="rect">
            <a:avLst/>
          </a:prstGeom>
        </p:spPr>
      </p:pic>
      <p:pic>
        <p:nvPicPr>
          <p:cNvPr id="12" name="Picture 11" descr="localdat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53342"/>
            <a:ext cx="1949513" cy="63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CKAN Datasets</a:t>
            </a:r>
            <a:endParaRPr lang="en-US" dirty="0"/>
          </a:p>
        </p:txBody>
      </p:sp>
      <p:pic>
        <p:nvPicPr>
          <p:cNvPr id="6" name="Content Placeholder 5" descr="2. Basic Needs   Alexandria CK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7" b="155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140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CKAN Dataset Example</a:t>
            </a:r>
            <a:endParaRPr lang="en-US" dirty="0"/>
          </a:p>
        </p:txBody>
      </p:sp>
      <p:pic>
        <p:nvPicPr>
          <p:cNvPr id="4" name="Content Placeholder 3" descr="Foreclosure   Alexandria CK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61" b="-102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764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CKAN Dataset Example</a:t>
            </a:r>
            <a:endParaRPr lang="en-US" dirty="0"/>
          </a:p>
        </p:txBody>
      </p:sp>
      <p:pic>
        <p:nvPicPr>
          <p:cNvPr id="4" name="Content Placeholder 3" descr="Dataset previe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30" b="-91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243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Graph View</a:t>
            </a:r>
            <a:endParaRPr lang="en-US" dirty="0"/>
          </a:p>
        </p:txBody>
      </p:sp>
      <p:pic>
        <p:nvPicPr>
          <p:cNvPr id="4" name="Content Placeholder 3" descr="Graph view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163" b="-54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214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Graph View – Filtered</a:t>
            </a:r>
            <a:endParaRPr lang="en-US" dirty="0"/>
          </a:p>
        </p:txBody>
      </p:sp>
      <p:pic>
        <p:nvPicPr>
          <p:cNvPr id="4" name="Content Placeholder 3" descr="Graph view - filtere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" b="6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808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Resources—Example</a:t>
            </a:r>
            <a:endParaRPr lang="en-US" dirty="0"/>
          </a:p>
        </p:txBody>
      </p:sp>
      <p:pic>
        <p:nvPicPr>
          <p:cNvPr id="4" name="Content Placeholder 3" descr="Basic Needs  All Indicators   Alexandria CKA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6" r="-15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473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indicators with final data</a:t>
            </a:r>
          </a:p>
          <a:p>
            <a:r>
              <a:rPr lang="en-US" dirty="0" smtClean="0"/>
              <a:t>Add remaining 21 indicators</a:t>
            </a:r>
          </a:p>
          <a:p>
            <a:r>
              <a:rPr lang="en-US" dirty="0" smtClean="0"/>
              <a:t>Replace </a:t>
            </a:r>
            <a:r>
              <a:rPr lang="en-US" dirty="0"/>
              <a:t>empty picture on front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Update</a:t>
            </a:r>
            <a:r>
              <a:rPr lang="en-US" dirty="0"/>
              <a:t>/replace pictures associated with groups</a:t>
            </a:r>
          </a:p>
          <a:p>
            <a:r>
              <a:rPr lang="en-US" dirty="0"/>
              <a:t>Replace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text on About page</a:t>
            </a:r>
          </a:p>
          <a:p>
            <a:r>
              <a:rPr 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Move to different </a:t>
            </a:r>
            <a:r>
              <a:rPr 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server</a:t>
            </a:r>
          </a:p>
          <a:p>
            <a:r>
              <a:rPr lang="en-US" dirty="0" smtClean="0"/>
              <a:t>Edit</a:t>
            </a:r>
            <a:r>
              <a:rPr lang="en-US" dirty="0"/>
              <a:t>/review </a:t>
            </a:r>
            <a:r>
              <a:rPr lang="en-US" dirty="0" smtClean="0"/>
              <a:t>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1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</a:t>
            </a:r>
            <a:r>
              <a:rPr lang="en-US" dirty="0" smtClean="0"/>
              <a:t>Community Profile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Stats</a:t>
            </a:r>
            <a:r>
              <a:rPr lang="en-US" dirty="0" smtClean="0"/>
              <a:t>, maps, geographic comparisons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 smtClean="0"/>
              <a:t>off of database </a:t>
            </a:r>
            <a:r>
              <a:rPr lang="en-US" dirty="0" smtClean="0"/>
              <a:t>schema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365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/>
              <a:t>Providence </a:t>
            </a:r>
            <a:r>
              <a:rPr lang="en-US" dirty="0" smtClean="0"/>
              <a:t>Plan</a:t>
            </a:r>
            <a:endParaRPr lang="en-US" dirty="0"/>
          </a:p>
        </p:txBody>
      </p:sp>
      <p:pic>
        <p:nvPicPr>
          <p:cNvPr id="5" name="Content Placeholder 4" descr="Rhode Island Community Profil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70" r="-26170"/>
          <a:stretch>
            <a:fillRect/>
          </a:stretch>
        </p:blipFill>
        <p:spPr>
          <a:xfrm>
            <a:off x="457200" y="1893332"/>
            <a:ext cx="7734940" cy="4583668"/>
          </a:xfrm>
        </p:spPr>
      </p:pic>
      <p:sp>
        <p:nvSpPr>
          <p:cNvPr id="3" name="TextBox 2"/>
          <p:cNvSpPr txBox="1"/>
          <p:nvPr/>
        </p:nvSpPr>
        <p:spPr>
          <a:xfrm>
            <a:off x="557758" y="152400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http://profiles.provplan.org/profiles/state/rhode-island/overview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1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</a:t>
            </a:r>
            <a:r>
              <a:rPr lang="en-US" dirty="0" err="1" smtClean="0"/>
              <a:t>NeighborhoodInfo</a:t>
            </a:r>
            <a:r>
              <a:rPr lang="en-US" dirty="0"/>
              <a:t> DC</a:t>
            </a:r>
            <a:br>
              <a:rPr lang="en-US" dirty="0"/>
            </a:br>
            <a:r>
              <a:rPr lang="en-US" sz="2200" dirty="0">
                <a:hlinkClick r:id="rId3"/>
              </a:rPr>
              <a:t>http://neighborhoodinfodc.org/PrinceGeorges/foreclosures/</a:t>
            </a:r>
            <a:r>
              <a:rPr lang="en-US" sz="2200" dirty="0" smtClean="0">
                <a:hlinkClick r:id="rId3"/>
              </a:rPr>
              <a:t>zip.html</a:t>
            </a:r>
            <a:endParaRPr lang="en-US" sz="2200" dirty="0"/>
          </a:p>
        </p:txBody>
      </p:sp>
      <p:pic>
        <p:nvPicPr>
          <p:cNvPr id="4" name="Content Placeholder 3" descr="120816_shell_game_report_WEB.png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0" b="153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548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Community Indicators?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Tell local stories</a:t>
            </a:r>
          </a:p>
          <a:p>
            <a:endParaRPr lang="en-US" dirty="0"/>
          </a:p>
          <a:p>
            <a:r>
              <a:rPr lang="en-US" dirty="0" smtClean="0"/>
              <a:t>Help nonprofits better serve their clients and raise $$$</a:t>
            </a:r>
          </a:p>
          <a:p>
            <a:endParaRPr lang="en-US" dirty="0"/>
          </a:p>
          <a:p>
            <a:r>
              <a:rPr lang="en-US" dirty="0" smtClean="0"/>
              <a:t>Help policymakers make better decisions</a:t>
            </a:r>
          </a:p>
          <a:p>
            <a:endParaRPr lang="en-US" dirty="0"/>
          </a:p>
          <a:p>
            <a:r>
              <a:rPr lang="en-US" dirty="0" smtClean="0"/>
              <a:t>Empower residents and communities to advocate for themselves, using evidence</a:t>
            </a:r>
          </a:p>
          <a:p>
            <a:endParaRPr lang="en-US" dirty="0"/>
          </a:p>
          <a:p>
            <a:r>
              <a:rPr lang="en-US" dirty="0" smtClean="0"/>
              <a:t>END GOAL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Give residents, nonprofits, policymakers easy access to meaningful, measurable information about the health and well-being of their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0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–</a:t>
            </a:r>
            <a:r>
              <a:rPr lang="en-US" dirty="0"/>
              <a:t> </a:t>
            </a:r>
            <a:r>
              <a:rPr lang="en-US" dirty="0" smtClean="0"/>
              <a:t>L.A. Healthy Plan</a:t>
            </a:r>
            <a:endParaRPr lang="en-US" dirty="0"/>
          </a:p>
        </p:txBody>
      </p:sp>
      <p:pic>
        <p:nvPicPr>
          <p:cNvPr id="8" name="Content Placeholder 7" descr="healthyplan.la_interactive_city_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8" r="-7218"/>
          <a:stretch>
            <a:fillRect/>
          </a:stretch>
        </p:blipFill>
        <p:spPr>
          <a:xfrm>
            <a:off x="457200" y="1698948"/>
            <a:ext cx="8062962" cy="4778052"/>
          </a:xfrm>
        </p:spPr>
      </p:pic>
      <p:sp>
        <p:nvSpPr>
          <p:cNvPr id="9" name="TextBox 8"/>
          <p:cNvSpPr txBox="1"/>
          <p:nvPr/>
        </p:nvSpPr>
        <p:spPr>
          <a:xfrm>
            <a:off x="574920" y="1329616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http://healthyplan.la/interactive/neighborhoods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0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Alexandria </a:t>
            </a:r>
            <a:r>
              <a:rPr lang="en-US" dirty="0" smtClean="0"/>
              <a:t>Indicator Web </a:t>
            </a:r>
            <a:r>
              <a:rPr lang="en-US" dirty="0" smtClean="0"/>
              <a:t>App Mockup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1562" b="11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960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 – Theme 2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562" b="11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846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Alexandria Can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data sharing relationships with city and state agencies</a:t>
            </a:r>
          </a:p>
          <a:p>
            <a:pPr lvl="1"/>
            <a:r>
              <a:rPr lang="en-US" dirty="0" smtClean="0"/>
              <a:t>Partnerships to acquire recurring data, keep indicators </a:t>
            </a:r>
            <a:r>
              <a:rPr lang="en-US" dirty="0" smtClean="0"/>
              <a:t>current</a:t>
            </a:r>
          </a:p>
          <a:p>
            <a:pPr lvl="1"/>
            <a:r>
              <a:rPr lang="en-US" dirty="0" smtClean="0"/>
              <a:t>Some could come from federal sources—e.g., NCES data on individual schools</a:t>
            </a:r>
            <a:endParaRPr lang="en-US" dirty="0"/>
          </a:p>
          <a:p>
            <a:r>
              <a:rPr lang="en-US" dirty="0" smtClean="0"/>
              <a:t>Collect data on smaller areas</a:t>
            </a:r>
          </a:p>
          <a:p>
            <a:pPr lvl="1"/>
            <a:r>
              <a:rPr lang="en-US" dirty="0" smtClean="0"/>
              <a:t>City-level data are good start</a:t>
            </a:r>
          </a:p>
          <a:p>
            <a:pPr lvl="1"/>
            <a:r>
              <a:rPr lang="en-US" dirty="0" smtClean="0"/>
              <a:t>Better: Data by zip code, census tract, or neighborhood</a:t>
            </a:r>
          </a:p>
          <a:p>
            <a:pPr lvl="2"/>
            <a:r>
              <a:rPr lang="en-US" dirty="0" smtClean="0"/>
              <a:t>Unmask variation within Alexandria, pinpoint challenges/successes and target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68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 indicators organized into separate CSV files</a:t>
            </a:r>
            <a:endParaRPr lang="en-US" dirty="0"/>
          </a:p>
          <a:p>
            <a:r>
              <a:rPr lang="en-US" dirty="0" smtClean="0"/>
              <a:t>Draft versions of 25 of these on CKAN prototype site</a:t>
            </a:r>
            <a:endParaRPr lang="en-US" dirty="0"/>
          </a:p>
          <a:p>
            <a:r>
              <a:rPr lang="en-US" dirty="0" smtClean="0"/>
              <a:t>Database design and SQL code available to build on</a:t>
            </a:r>
          </a:p>
          <a:p>
            <a:endParaRPr lang="en-US" dirty="0"/>
          </a:p>
          <a:p>
            <a:r>
              <a:rPr lang="en-US" dirty="0" smtClean="0"/>
              <a:t>To Do:</a:t>
            </a:r>
          </a:p>
          <a:p>
            <a:pPr lvl="1"/>
            <a:r>
              <a:rPr lang="en-US" dirty="0" smtClean="0"/>
              <a:t>Complete/replace CKAN site (Python coding!)</a:t>
            </a:r>
          </a:p>
          <a:p>
            <a:pPr lvl="1"/>
            <a:r>
              <a:rPr lang="en-US" dirty="0" smtClean="0"/>
              <a:t>Build web interface for community indicators/profiles</a:t>
            </a:r>
          </a:p>
          <a:p>
            <a:pPr lvl="1"/>
            <a:r>
              <a:rPr lang="en-US" dirty="0" smtClean="0"/>
              <a:t>Data </a:t>
            </a:r>
            <a:r>
              <a:rPr lang="en-US" dirty="0" err="1" smtClean="0"/>
              <a:t>mashups</a:t>
            </a:r>
            <a:r>
              <a:rPr lang="en-US" dirty="0" smtClean="0"/>
              <a:t>/visualizations</a:t>
            </a:r>
          </a:p>
          <a:p>
            <a:pPr lvl="1"/>
            <a:r>
              <a:rPr lang="en-US" dirty="0" smtClean="0"/>
              <a:t>Alexandria: secure data use agreements with city agencies to get steady flow of data, more geographic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9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Everything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files are hosted on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https://github.com/sarl-hackerspace/</a:t>
            </a:r>
            <a:r>
              <a:rPr lang="en-US" dirty="0" smtClean="0">
                <a:hlinkClick r:id="rId2"/>
              </a:rPr>
              <a:t>aqoli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52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2922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A53926"/>
                </a:solidFill>
              </a:rPr>
              <a:t>QUESTIONS</a:t>
            </a:r>
            <a:r>
              <a:rPr lang="en-US" b="1" dirty="0" smtClean="0">
                <a:solidFill>
                  <a:srgbClr val="A53926"/>
                </a:solidFill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649288"/>
            <a:ext cx="8229600" cy="58277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 smtClean="0">
              <a:solidFill>
                <a:srgbClr val="A53926"/>
              </a:solidFill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A53926"/>
              </a:solidFill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Alexandria Quality of Life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Partners:</a:t>
            </a:r>
          </a:p>
          <a:p>
            <a:pPr lvl="1"/>
            <a:r>
              <a:rPr lang="en-US" dirty="0" smtClean="0"/>
              <a:t>Partnership for a Healthier Alexandria</a:t>
            </a:r>
          </a:p>
          <a:p>
            <a:pPr lvl="1"/>
            <a:r>
              <a:rPr lang="en-US" dirty="0" smtClean="0"/>
              <a:t>ACT for Alexandria</a:t>
            </a:r>
          </a:p>
          <a:p>
            <a:pPr lvl="1"/>
            <a:r>
              <a:rPr lang="en-US" dirty="0" err="1" smtClean="0"/>
              <a:t>ACTion</a:t>
            </a:r>
            <a:r>
              <a:rPr lang="en-US" dirty="0" smtClean="0"/>
              <a:t> </a:t>
            </a:r>
            <a:r>
              <a:rPr lang="en-US" dirty="0" smtClean="0"/>
              <a:t>Alexandria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Community input to identify indicators</a:t>
            </a:r>
          </a:p>
          <a:p>
            <a:pPr lvl="1"/>
            <a:r>
              <a:rPr lang="en-US" dirty="0" smtClean="0"/>
              <a:t>Community forums/focus groups</a:t>
            </a:r>
          </a:p>
          <a:p>
            <a:pPr lvl="1"/>
            <a:r>
              <a:rPr lang="en-US" dirty="0" smtClean="0"/>
              <a:t>Online voting on </a:t>
            </a:r>
            <a:r>
              <a:rPr lang="en-US" dirty="0" err="1" smtClean="0"/>
              <a:t>ACTion</a:t>
            </a:r>
            <a:r>
              <a:rPr lang="en-US" dirty="0" smtClean="0"/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20935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Alexandria Quality of Life Indicators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RESULTS: 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~</a:t>
            </a:r>
            <a:r>
              <a:rPr lang="en-US" dirty="0"/>
              <a:t>120 </a:t>
            </a:r>
            <a:r>
              <a:rPr lang="en-US" dirty="0" smtClean="0"/>
              <a:t>Indicators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11 Themes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PDF report by Virginia Tech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Excel file (data and metadata)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1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Indicator </a:t>
            </a:r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Sense of community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 needs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Diversity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Access to health care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Built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Crime and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Mental health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Substance abuse prevention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Food and nutrition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Cleanliness and beautification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Employment opportunities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7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/>
          <a:stretch/>
        </p:blipFill>
        <p:spPr>
          <a:xfrm>
            <a:off x="755253" y="1284112"/>
            <a:ext cx="7776734" cy="5207000"/>
          </a:xfrm>
        </p:spPr>
      </p:pic>
      <p:sp>
        <p:nvSpPr>
          <p:cNvPr id="2" name="TextBox 1"/>
          <p:cNvSpPr txBox="1"/>
          <p:nvPr/>
        </p:nvSpPr>
        <p:spPr>
          <a:xfrm>
            <a:off x="755253" y="630296"/>
            <a:ext cx="7776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Warehouse Model</a:t>
            </a:r>
            <a:endParaRPr lang="en-US" sz="40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80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Indicators Spreadsheet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file containing data:</a:t>
            </a:r>
            <a:endParaRPr lang="en-US" dirty="0"/>
          </a:p>
          <a:p>
            <a:pPr lvl="1"/>
            <a:r>
              <a:rPr lang="en-US" dirty="0"/>
              <a:t>Variety of formats, contents</a:t>
            </a:r>
          </a:p>
          <a:p>
            <a:pPr lvl="1"/>
            <a:r>
              <a:rPr lang="en-US" dirty="0"/>
              <a:t>Raw numbers, percentages, MOE, graphs</a:t>
            </a:r>
          </a:p>
          <a:p>
            <a:pPr lvl="1"/>
            <a:r>
              <a:rPr lang="en-US" dirty="0"/>
              <a:t>Not </a:t>
            </a:r>
            <a:r>
              <a:rPr lang="en-US" dirty="0" smtClean="0"/>
              <a:t>machine-readable, unpredictable structure</a:t>
            </a:r>
            <a:endParaRPr lang="en-US" dirty="0"/>
          </a:p>
          <a:p>
            <a:pPr lvl="1"/>
            <a:r>
              <a:rPr lang="en-US" dirty="0" smtClean="0"/>
              <a:t>Worksheets for 46 indicators</a:t>
            </a:r>
          </a:p>
          <a:p>
            <a:pPr lvl="1"/>
            <a:endParaRPr lang="en-US" dirty="0"/>
          </a:p>
          <a:p>
            <a:r>
              <a:rPr lang="en-US" dirty="0" smtClean="0"/>
              <a:t>Moved data into </a:t>
            </a:r>
            <a:r>
              <a:rPr lang="en-US" dirty="0"/>
              <a:t>standardized data files</a:t>
            </a:r>
          </a:p>
          <a:p>
            <a:pPr lvl="1"/>
            <a:r>
              <a:rPr lang="en-US" dirty="0"/>
              <a:t>Separate CSV files, standard rows/columns</a:t>
            </a:r>
          </a:p>
          <a:p>
            <a:pPr lvl="1"/>
            <a:r>
              <a:rPr lang="en-US" dirty="0"/>
              <a:t>Bundled files with each theme’s indicators</a:t>
            </a:r>
          </a:p>
          <a:p>
            <a:pPr lvl="1"/>
            <a:r>
              <a:rPr lang="en-US" dirty="0"/>
              <a:t>One file with all </a:t>
            </a:r>
            <a:r>
              <a:rPr lang="en-US" dirty="0" smtClean="0"/>
              <a:t>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Indicators Spreadsheet</a:t>
            </a:r>
            <a:endParaRPr lang="en-US" dirty="0"/>
          </a:p>
        </p:txBody>
      </p:sp>
      <p:pic>
        <p:nvPicPr>
          <p:cNvPr id="6" name="Content Placeholder 5" descr="Screen Shot 2013-02-18 at 11.10.1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r="24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139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801</TotalTime>
  <Words>1082</Words>
  <Application>Microsoft Macintosh PowerPoint</Application>
  <PresentationFormat>On-screen Show (4:3)</PresentationFormat>
  <Paragraphs>209</Paragraphs>
  <Slides>36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Clarity</vt:lpstr>
      <vt:lpstr>Alexandria’s quality of life indicators</vt:lpstr>
      <vt:lpstr>Code for America and Open Data</vt:lpstr>
      <vt:lpstr>Why Community Indicators?</vt:lpstr>
      <vt:lpstr>Alexandria Quality of Life Indicators</vt:lpstr>
      <vt:lpstr>Alexandria Quality of Life Indicators</vt:lpstr>
      <vt:lpstr>Indicator Themes</vt:lpstr>
      <vt:lpstr>PowerPoint Presentation</vt:lpstr>
      <vt:lpstr>Indicators Spreadsheet</vt:lpstr>
      <vt:lpstr>Indicators Spreadsheet</vt:lpstr>
      <vt:lpstr>New Data Format</vt:lpstr>
      <vt:lpstr>Progress So Far</vt:lpstr>
      <vt:lpstr>WHAT NEXT?</vt:lpstr>
      <vt:lpstr>GIVE DATA BACK TO COMMUNITY</vt:lpstr>
      <vt:lpstr>CKAN Open Data Repository</vt:lpstr>
      <vt:lpstr>Open Data Portal Example – Open Oakland</vt:lpstr>
      <vt:lpstr>Alexandria CKAN Data Repository</vt:lpstr>
      <vt:lpstr>Status of CKAN Prototype Site</vt:lpstr>
      <vt:lpstr>CKAN Definitions</vt:lpstr>
      <vt:lpstr>CKAN Groups</vt:lpstr>
      <vt:lpstr>CKAN Datasets</vt:lpstr>
      <vt:lpstr>CKAN Dataset Example</vt:lpstr>
      <vt:lpstr>CKAN Dataset Example</vt:lpstr>
      <vt:lpstr>Dataset Graph View</vt:lpstr>
      <vt:lpstr>Dataset Graph View – Filtered</vt:lpstr>
      <vt:lpstr>Adding Resources—Example</vt:lpstr>
      <vt:lpstr>Still To Do</vt:lpstr>
      <vt:lpstr>Build Community Profile Website</vt:lpstr>
      <vt:lpstr>Example – Providence Plan</vt:lpstr>
      <vt:lpstr>Example – NeighborhoodInfo DC http://neighborhoodinfodc.org/PrinceGeorges/foreclosures/zip.html</vt:lpstr>
      <vt:lpstr>Example – L.A. Healthy Plan</vt:lpstr>
      <vt:lpstr>Alexandria Indicator Web App Mockup</vt:lpstr>
      <vt:lpstr>Mockup – Theme 2 Example</vt:lpstr>
      <vt:lpstr>What Alexandria Can Do</vt:lpstr>
      <vt:lpstr>RECAP</vt:lpstr>
      <vt:lpstr>Where Everything Is</vt:lpstr>
      <vt:lpstr>QUESTIONS?</vt:lpstr>
    </vt:vector>
  </TitlesOfParts>
  <Company>The Urban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Munging for good</dc:title>
  <dc:creator>Randy Rosso</dc:creator>
  <cp:lastModifiedBy>Randy Rosso</cp:lastModifiedBy>
  <cp:revision>48</cp:revision>
  <dcterms:created xsi:type="dcterms:W3CDTF">2013-02-12T03:29:20Z</dcterms:created>
  <dcterms:modified xsi:type="dcterms:W3CDTF">2013-11-07T05:26:01Z</dcterms:modified>
</cp:coreProperties>
</file>